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4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media/image2.wmf" ContentType="image/x-wmf"/>
  <Override PartName="/ppt/media/image1.jpeg" ContentType="image/jpeg"/>
  <Override PartName="/ppt/media/image3.jpeg" ContentType="image/jpeg"/>
  <Override PartName="/ppt/media/image4.wmf" ContentType="image/x-wmf"/>
  <Override PartName="/ppt/media/image6.wmf" ContentType="image/x-wmf"/>
  <Override PartName="/ppt/media/image11.png" ContentType="image/png"/>
  <Override PartName="/ppt/media/image5.jpeg" ContentType="image/jpeg"/>
  <Override PartName="/ppt/media/image9.png" ContentType="image/png"/>
  <Override PartName="/ppt/media/image8.wmf" ContentType="image/x-wmf"/>
  <Override PartName="/ppt/media/image7.jpeg" ContentType="image/jpeg"/>
  <Override PartName="/ppt/media/image10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slideLayouts/slideLayout3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_rels/slideLayout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48.xml.rels" ContentType="application/vnd.openxmlformats-package.relationships+xml"/>
  <Override PartName="/ppt/_rels/presentation.xml.rels" ContentType="application/vnd.openxmlformats-package.relationshi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x="9144000" cy="6858000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539640" y="348480"/>
            <a:ext cx="6052320" cy="6235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539640" y="348480"/>
            <a:ext cx="6052320" cy="6235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539640" y="348480"/>
            <a:ext cx="6052320" cy="6235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" name="PlaceHolder 7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539640" y="348480"/>
            <a:ext cx="6052320" cy="6235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539640" y="348480"/>
            <a:ext cx="6052320" cy="6235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539640" y="348480"/>
            <a:ext cx="6052320" cy="6235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539640" y="348480"/>
            <a:ext cx="6052320" cy="6235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subTitle"/>
          </p:nvPr>
        </p:nvSpPr>
        <p:spPr>
          <a:xfrm>
            <a:off x="539640" y="360360"/>
            <a:ext cx="6052320" cy="27799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539640" y="348480"/>
            <a:ext cx="6052320" cy="6235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539640" y="348480"/>
            <a:ext cx="6052320" cy="6235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539640" y="348480"/>
            <a:ext cx="6052320" cy="6235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539640" y="348480"/>
            <a:ext cx="6052320" cy="6235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539640" y="348480"/>
            <a:ext cx="6052320" cy="6235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539640" y="348480"/>
            <a:ext cx="6052320" cy="6235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2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539640" y="348480"/>
            <a:ext cx="6052320" cy="6235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6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7" name="PlaceHolder 5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8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9" name="PlaceHolder 7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539640" y="348480"/>
            <a:ext cx="6052320" cy="6235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539640" y="348480"/>
            <a:ext cx="6052320" cy="6235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539640" y="348480"/>
            <a:ext cx="6052320" cy="6235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539640" y="348480"/>
            <a:ext cx="6052320" cy="6235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539640" y="348480"/>
            <a:ext cx="6052320" cy="6235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subTitle"/>
          </p:nvPr>
        </p:nvSpPr>
        <p:spPr>
          <a:xfrm>
            <a:off x="539640" y="360360"/>
            <a:ext cx="6052320" cy="27799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539640" y="348480"/>
            <a:ext cx="6052320" cy="6235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5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6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539640" y="348480"/>
            <a:ext cx="6052320" cy="6235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0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539640" y="348480"/>
            <a:ext cx="6052320" cy="6235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4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539640" y="348480"/>
            <a:ext cx="6052320" cy="6235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539640" y="348480"/>
            <a:ext cx="6052320" cy="6235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1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2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539640" y="348480"/>
            <a:ext cx="6052320" cy="6235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6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7" name="PlaceHolder 5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8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9" name="PlaceHolder 7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539640" y="348480"/>
            <a:ext cx="6052320" cy="6235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539640" y="348480"/>
            <a:ext cx="6052320" cy="6235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539640" y="348480"/>
            <a:ext cx="6052320" cy="6235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539640" y="348480"/>
            <a:ext cx="6052320" cy="6235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539640" y="348480"/>
            <a:ext cx="6052320" cy="6235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subTitle"/>
          </p:nvPr>
        </p:nvSpPr>
        <p:spPr>
          <a:xfrm>
            <a:off x="539640" y="360360"/>
            <a:ext cx="6052320" cy="27799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539640" y="348480"/>
            <a:ext cx="6052320" cy="6235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6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539640" y="348480"/>
            <a:ext cx="6052320" cy="6235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0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539640" y="348480"/>
            <a:ext cx="6052320" cy="6235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4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539640" y="348480"/>
            <a:ext cx="6052320" cy="6235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title"/>
          </p:nvPr>
        </p:nvSpPr>
        <p:spPr>
          <a:xfrm>
            <a:off x="539640" y="348480"/>
            <a:ext cx="6052320" cy="6235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1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2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539640" y="348480"/>
            <a:ext cx="6052320" cy="6235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5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6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7" name="PlaceHolder 5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8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9" name="PlaceHolder 7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539640" y="348480"/>
            <a:ext cx="6052320" cy="6235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subTitle"/>
          </p:nvPr>
        </p:nvSpPr>
        <p:spPr>
          <a:xfrm>
            <a:off x="539640" y="360360"/>
            <a:ext cx="6052320" cy="27799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539640" y="348480"/>
            <a:ext cx="6052320" cy="6235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539640" y="348480"/>
            <a:ext cx="6052320" cy="6235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539640" y="348480"/>
            <a:ext cx="6052320" cy="6235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image" Target="../media/image2.wmf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3.jpeg"/><Relationship Id="rId3" Type="http://schemas.openxmlformats.org/officeDocument/2006/relationships/image" Target="../media/image4.wmf"/><Relationship Id="rId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Relationship Id="rId9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5.jpeg"/><Relationship Id="rId3" Type="http://schemas.openxmlformats.org/officeDocument/2006/relationships/image" Target="../media/image6.wmf"/><Relationship Id="rId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7.jpeg"/><Relationship Id="rId3" Type="http://schemas.openxmlformats.org/officeDocument/2006/relationships/image" Target="../media/image8.wmf"/><Relationship Id="rId4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0.xml"/><Relationship Id="rId8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45.xml"/><Relationship Id="rId13" Type="http://schemas.openxmlformats.org/officeDocument/2006/relationships/slideLayout" Target="../slideLayouts/slideLayout46.xml"/><Relationship Id="rId14" Type="http://schemas.openxmlformats.org/officeDocument/2006/relationships/slideLayout" Target="../slideLayouts/slideLayout47.xml"/><Relationship Id="rId15" Type="http://schemas.openxmlformats.org/officeDocument/2006/relationships/slideLayout" Target="../slideLayouts/slideLayout4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 hidden="1"/>
          <p:cNvSpPr/>
          <p:nvPr/>
        </p:nvSpPr>
        <p:spPr>
          <a:xfrm>
            <a:off x="546120" y="6456240"/>
            <a:ext cx="4784040" cy="2469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b2b2b2"/>
                </a:solidFill>
                <a:uFill>
                  <a:solidFill>
                    <a:srgbClr val="ffffff"/>
                  </a:solidFill>
                </a:uFill>
                <a:latin typeface="PT Sans"/>
                <a:ea typeface="DejaVu Sans"/>
              </a:rPr>
              <a:t>© 2016  itestra GmbH | www.itestra.de</a:t>
            </a:r>
            <a:endParaRPr b="0" lang="en-US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" name="Picture 2" descr=""/>
          <p:cNvPicPr/>
          <p:nvPr/>
        </p:nvPicPr>
        <p:blipFill>
          <a:blip r:embed="rId3"/>
          <a:stretch/>
        </p:blipFill>
        <p:spPr>
          <a:xfrm>
            <a:off x="6823440" y="353520"/>
            <a:ext cx="1888920" cy="593640"/>
          </a:xfrm>
          <a:prstGeom prst="rect">
            <a:avLst/>
          </a:prstGeom>
          <a:ln>
            <a:noFill/>
          </a:ln>
        </p:spPr>
      </p:pic>
      <p:sp>
        <p:nvSpPr>
          <p:cNvPr id="2" name="PlaceHolder 2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CustomShape 1"/>
          <p:cNvSpPr/>
          <p:nvPr/>
        </p:nvSpPr>
        <p:spPr>
          <a:xfrm>
            <a:off x="546120" y="6456240"/>
            <a:ext cx="4784040" cy="2469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b2b2b2"/>
                </a:solidFill>
                <a:uFill>
                  <a:solidFill>
                    <a:srgbClr val="ffffff"/>
                  </a:solidFill>
                </a:uFill>
                <a:latin typeface="PT Sans"/>
                <a:ea typeface="DejaVu Sans"/>
              </a:rPr>
              <a:t>© 2017  itestra GmbH | www.itestra.de</a:t>
            </a:r>
            <a:endParaRPr b="0" lang="en-US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1" name="Picture 2" descr=""/>
          <p:cNvPicPr/>
          <p:nvPr/>
        </p:nvPicPr>
        <p:blipFill>
          <a:blip r:embed="rId3"/>
          <a:stretch/>
        </p:blipFill>
        <p:spPr>
          <a:xfrm>
            <a:off x="6823440" y="353520"/>
            <a:ext cx="1888920" cy="593640"/>
          </a:xfrm>
          <a:prstGeom prst="rect">
            <a:avLst/>
          </a:prstGeom>
          <a:ln>
            <a:noFill/>
          </a:ln>
        </p:spPr>
      </p:pic>
      <p:sp>
        <p:nvSpPr>
          <p:cNvPr id="42" name="PlaceHolder 2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CustomShape 1"/>
          <p:cNvSpPr/>
          <p:nvPr/>
        </p:nvSpPr>
        <p:spPr>
          <a:xfrm>
            <a:off x="546120" y="6456240"/>
            <a:ext cx="4784040" cy="2469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b2b2b2"/>
                </a:solidFill>
                <a:uFill>
                  <a:solidFill>
                    <a:srgbClr val="ffffff"/>
                  </a:solidFill>
                </a:uFill>
                <a:latin typeface="PT Sans"/>
                <a:ea typeface="DejaVu Sans"/>
              </a:rPr>
              <a:t>© 2017  itestra GmbH | www.itestra.de</a:t>
            </a:r>
            <a:endParaRPr b="0" lang="en-US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1" name="Picture 2" descr=""/>
          <p:cNvPicPr/>
          <p:nvPr/>
        </p:nvPicPr>
        <p:blipFill>
          <a:blip r:embed="rId3"/>
          <a:stretch/>
        </p:blipFill>
        <p:spPr>
          <a:xfrm>
            <a:off x="6823440" y="353520"/>
            <a:ext cx="1888920" cy="593640"/>
          </a:xfrm>
          <a:prstGeom prst="rect">
            <a:avLst/>
          </a:prstGeom>
          <a:ln>
            <a:noFill/>
          </a:ln>
        </p:spPr>
      </p:pic>
      <p:sp>
        <p:nvSpPr>
          <p:cNvPr id="82" name="PlaceHolder 2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3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CustomShape 1"/>
          <p:cNvSpPr/>
          <p:nvPr/>
        </p:nvSpPr>
        <p:spPr>
          <a:xfrm>
            <a:off x="546120" y="6456240"/>
            <a:ext cx="4784040" cy="2469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b2b2b2"/>
                </a:solidFill>
                <a:uFill>
                  <a:solidFill>
                    <a:srgbClr val="ffffff"/>
                  </a:solidFill>
                </a:uFill>
                <a:latin typeface="PT Sans"/>
                <a:ea typeface="DejaVu Sans"/>
              </a:rPr>
              <a:t>© 2017  itestra GmbH | www.itestra.de</a:t>
            </a:r>
            <a:endParaRPr b="0" lang="en-US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21" name="Picture 2" descr=""/>
          <p:cNvPicPr/>
          <p:nvPr/>
        </p:nvPicPr>
        <p:blipFill>
          <a:blip r:embed="rId3"/>
          <a:stretch/>
        </p:blipFill>
        <p:spPr>
          <a:xfrm>
            <a:off x="6823440" y="353520"/>
            <a:ext cx="1888920" cy="593640"/>
          </a:xfrm>
          <a:prstGeom prst="rect">
            <a:avLst/>
          </a:prstGeom>
          <a:ln>
            <a:noFill/>
          </a:ln>
        </p:spPr>
      </p:pic>
      <p:sp>
        <p:nvSpPr>
          <p:cNvPr id="122" name="PlaceHolder 2"/>
          <p:cNvSpPr>
            <a:spLocks noGrp="1"/>
          </p:cNvSpPr>
          <p:nvPr>
            <p:ph type="title"/>
          </p:nvPr>
        </p:nvSpPr>
        <p:spPr>
          <a:xfrm>
            <a:off x="539640" y="360360"/>
            <a:ext cx="6052320" cy="5994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3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slideLayout" Target="../slideLayouts/slideLayout2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slideLayout" Target="../slideLayouts/slideLayout2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9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CustomShape 1"/>
          <p:cNvSpPr/>
          <p:nvPr/>
        </p:nvSpPr>
        <p:spPr>
          <a:xfrm>
            <a:off x="3589200" y="1546200"/>
            <a:ext cx="5037840" cy="2518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45000" bIns="45000" anchor="b"/>
          <a:p>
            <a:r>
              <a:rPr b="0" lang="en-US" sz="6000" spc="-1" strike="noStrike">
                <a:solidFill>
                  <a:srgbClr val="99cb1f"/>
                </a:solidFill>
                <a:uFill>
                  <a:solidFill>
                    <a:srgbClr val="ffffff"/>
                  </a:solidFill>
                </a:uFill>
                <a:latin typeface="PT Sans"/>
              </a:rPr>
              <a:t>iDogTra</a:t>
            </a:r>
            <a:endParaRPr b="0" lang="en-US" sz="6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1" name="CustomShape 2"/>
          <p:cNvSpPr/>
          <p:nvPr/>
        </p:nvSpPr>
        <p:spPr>
          <a:xfrm>
            <a:off x="3589200" y="4203360"/>
            <a:ext cx="5076000" cy="2005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45000" bIns="45000"/>
          <a:p>
            <a:pPr>
              <a:lnSpc>
                <a:spcPct val="100000"/>
              </a:lnSpc>
              <a:spcBef>
                <a:spcPts val="1321"/>
              </a:spcBef>
            </a:pPr>
            <a:r>
              <a:rPr b="0" lang="en-US" sz="32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PT Sans"/>
              </a:rPr>
              <a:t>Der Roboter Hund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" descr=""/>
          <p:cNvPicPr/>
          <p:nvPr/>
        </p:nvPicPr>
        <p:blipFill>
          <a:blip r:embed="rId1"/>
          <a:stretch/>
        </p:blipFill>
        <p:spPr>
          <a:xfrm>
            <a:off x="2651760" y="1280160"/>
            <a:ext cx="3733200" cy="45205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Picture 3" descr=""/>
          <p:cNvPicPr/>
          <p:nvPr/>
        </p:nvPicPr>
        <p:blipFill>
          <a:blip r:embed="rId1"/>
          <a:stretch/>
        </p:blipFill>
        <p:spPr>
          <a:xfrm>
            <a:off x="3700440" y="390960"/>
            <a:ext cx="1228680" cy="1228680"/>
          </a:xfrm>
          <a:prstGeom prst="rect">
            <a:avLst/>
          </a:prstGeom>
          <a:ln>
            <a:noFill/>
          </a:ln>
        </p:spPr>
      </p:pic>
      <p:sp>
        <p:nvSpPr>
          <p:cNvPr id="164" name="CustomShape 1"/>
          <p:cNvSpPr/>
          <p:nvPr/>
        </p:nvSpPr>
        <p:spPr>
          <a:xfrm>
            <a:off x="182880" y="2667240"/>
            <a:ext cx="1799640" cy="43128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PT Sans"/>
                <a:ea typeface="DejaVu Sans"/>
              </a:rPr>
              <a:t>BT Adapter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5" name="CustomShape 2"/>
          <p:cNvSpPr/>
          <p:nvPr/>
        </p:nvSpPr>
        <p:spPr>
          <a:xfrm>
            <a:off x="7078320" y="2667240"/>
            <a:ext cx="1799640" cy="43128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PT Sans"/>
                <a:ea typeface="DejaVu Sans"/>
              </a:rPr>
              <a:t>BT Adapter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6" name="Line 3"/>
          <p:cNvSpPr/>
          <p:nvPr/>
        </p:nvSpPr>
        <p:spPr>
          <a:xfrm flipH="1">
            <a:off x="1082520" y="1542960"/>
            <a:ext cx="3129120" cy="1123920"/>
          </a:xfrm>
          <a:prstGeom prst="line">
            <a:avLst/>
          </a:prstGeom>
          <a:ln>
            <a:solidFill>
              <a:srgbClr val="344589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7" name="Line 4"/>
          <p:cNvSpPr/>
          <p:nvPr/>
        </p:nvSpPr>
        <p:spPr>
          <a:xfrm>
            <a:off x="4413960" y="1542960"/>
            <a:ext cx="3564360" cy="1123920"/>
          </a:xfrm>
          <a:prstGeom prst="line">
            <a:avLst/>
          </a:prstGeom>
          <a:ln>
            <a:solidFill>
              <a:srgbClr val="344589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8" name="CustomShape 5"/>
          <p:cNvSpPr/>
          <p:nvPr/>
        </p:nvSpPr>
        <p:spPr>
          <a:xfrm>
            <a:off x="2645640" y="1435680"/>
            <a:ext cx="935280" cy="39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PT Sans"/>
                <a:ea typeface="DejaVu Sans"/>
              </a:rPr>
              <a:t>RSSI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9" name="CustomShape 6"/>
          <p:cNvSpPr/>
          <p:nvPr/>
        </p:nvSpPr>
        <p:spPr>
          <a:xfrm>
            <a:off x="6012000" y="1097640"/>
            <a:ext cx="2807640" cy="1004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PT Sans"/>
                <a:ea typeface="DejaVu Sans"/>
              </a:rPr>
              <a:t>RSSI </a:t>
            </a:r>
            <a:br/>
            <a:r>
              <a:rPr b="0" lang="en-US" sz="20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Wingdings"/>
                <a:ea typeface="DejaVu Sans"/>
              </a:rPr>
              <a:t></a:t>
            </a:r>
            <a:r>
              <a:rPr b="0" lang="en-US" sz="20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PT Sans"/>
                <a:ea typeface="DejaVu Sans"/>
              </a:rPr>
              <a:t> Distanz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Wingdings"/>
                <a:ea typeface="DejaVu Sans"/>
              </a:rPr>
              <a:t></a:t>
            </a:r>
            <a:r>
              <a:rPr b="0" lang="en-US" sz="20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PT Sans"/>
                <a:ea typeface="DejaVu Sans"/>
              </a:rPr>
              <a:t> </a:t>
            </a:r>
            <a:r>
              <a:rPr b="0" lang="en-US" sz="20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PT Sans"/>
                <a:ea typeface="DejaVu Sans"/>
              </a:rPr>
              <a:t>Richtung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0" name="CustomShape 7"/>
          <p:cNvSpPr/>
          <p:nvPr/>
        </p:nvSpPr>
        <p:spPr>
          <a:xfrm>
            <a:off x="2988000" y="2486880"/>
            <a:ext cx="2735640" cy="79128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PT Sans"/>
                <a:ea typeface="DejaVu Sans"/>
              </a:rPr>
              <a:t>Raspberry Pi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1" name="Line 8"/>
          <p:cNvSpPr/>
          <p:nvPr/>
        </p:nvSpPr>
        <p:spPr>
          <a:xfrm>
            <a:off x="1982880" y="2882880"/>
            <a:ext cx="1004760" cy="360"/>
          </a:xfrm>
          <a:prstGeom prst="line">
            <a:avLst/>
          </a:prstGeom>
          <a:ln>
            <a:solidFill>
              <a:srgbClr val="344589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2" name="Line 9"/>
          <p:cNvSpPr/>
          <p:nvPr/>
        </p:nvSpPr>
        <p:spPr>
          <a:xfrm>
            <a:off x="5724000" y="2882880"/>
            <a:ext cx="1354320" cy="360"/>
          </a:xfrm>
          <a:prstGeom prst="line">
            <a:avLst/>
          </a:prstGeom>
          <a:ln>
            <a:solidFill>
              <a:srgbClr val="344589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3" name="CustomShape 10"/>
          <p:cNvSpPr/>
          <p:nvPr/>
        </p:nvSpPr>
        <p:spPr>
          <a:xfrm>
            <a:off x="2123640" y="2884320"/>
            <a:ext cx="791280" cy="45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PT Sans"/>
                <a:ea typeface="DejaVu Sans"/>
              </a:rPr>
              <a:t>USB Kabel</a:t>
            </a:r>
            <a:endParaRPr b="0" lang="en-US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4" name="CustomShape 11"/>
          <p:cNvSpPr/>
          <p:nvPr/>
        </p:nvSpPr>
        <p:spPr>
          <a:xfrm>
            <a:off x="6156000" y="2883240"/>
            <a:ext cx="791280" cy="45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PT Sans"/>
                <a:ea typeface="DejaVu Sans"/>
              </a:rPr>
              <a:t>USB Kabel</a:t>
            </a:r>
            <a:endParaRPr b="0" lang="en-US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5" name="CustomShape 12"/>
          <p:cNvSpPr/>
          <p:nvPr/>
        </p:nvSpPr>
        <p:spPr>
          <a:xfrm>
            <a:off x="2988000" y="3501000"/>
            <a:ext cx="2735640" cy="43128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PT Sans"/>
                <a:ea typeface="DejaVu Sans"/>
              </a:rPr>
              <a:t>BrickPi 3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76" name="Picture 2" descr=""/>
          <p:cNvPicPr/>
          <p:nvPr/>
        </p:nvPicPr>
        <p:blipFill>
          <a:blip r:embed="rId2"/>
          <a:stretch/>
        </p:blipFill>
        <p:spPr>
          <a:xfrm>
            <a:off x="3325680" y="4376520"/>
            <a:ext cx="2060280" cy="2060280"/>
          </a:xfrm>
          <a:prstGeom prst="rect">
            <a:avLst/>
          </a:prstGeom>
          <a:ln>
            <a:noFill/>
          </a:ln>
        </p:spPr>
      </p:pic>
      <p:sp>
        <p:nvSpPr>
          <p:cNvPr id="177" name="CustomShape 13"/>
          <p:cNvSpPr/>
          <p:nvPr/>
        </p:nvSpPr>
        <p:spPr>
          <a:xfrm>
            <a:off x="3582000" y="6165360"/>
            <a:ext cx="1871640" cy="39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20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PT Sans"/>
                <a:ea typeface="DejaVu Sans"/>
              </a:rPr>
              <a:t>EV3 Tracker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8" name="Line 14"/>
          <p:cNvSpPr/>
          <p:nvPr/>
        </p:nvSpPr>
        <p:spPr>
          <a:xfrm>
            <a:off x="4355640" y="3278880"/>
            <a:ext cx="360" cy="222120"/>
          </a:xfrm>
          <a:prstGeom prst="line">
            <a:avLst/>
          </a:prstGeom>
          <a:ln>
            <a:solidFill>
              <a:srgbClr val="344589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9" name="Line 15"/>
          <p:cNvSpPr/>
          <p:nvPr/>
        </p:nvSpPr>
        <p:spPr>
          <a:xfrm>
            <a:off x="4355640" y="3933000"/>
            <a:ext cx="360" cy="1368000"/>
          </a:xfrm>
          <a:prstGeom prst="line">
            <a:avLst/>
          </a:prstGeom>
          <a:ln>
            <a:solidFill>
              <a:srgbClr val="344589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0" name="CustomShape 16"/>
          <p:cNvSpPr/>
          <p:nvPr/>
        </p:nvSpPr>
        <p:spPr>
          <a:xfrm>
            <a:off x="3009960" y="78120"/>
            <a:ext cx="2807640" cy="1004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PT Sans"/>
                <a:ea typeface="DejaVu Sans"/>
              </a:rPr>
              <a:t>BT Sender (BLE), Beacon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CustomShape 1"/>
          <p:cNvSpPr/>
          <p:nvPr/>
        </p:nvSpPr>
        <p:spPr>
          <a:xfrm>
            <a:off x="539640" y="360360"/>
            <a:ext cx="6052320" cy="599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45000" bIns="45000" anchor="ctr"/>
          <a:p>
            <a:pPr>
              <a:lnSpc>
                <a:spcPct val="95000"/>
              </a:lnSpc>
            </a:pPr>
            <a:r>
              <a:rPr b="0" lang="en-US" sz="3200" spc="-1" strike="noStrike">
                <a:solidFill>
                  <a:srgbClr val="99cb1f"/>
                </a:solidFill>
                <a:uFill>
                  <a:solidFill>
                    <a:srgbClr val="ffffff"/>
                  </a:solidFill>
                </a:uFill>
                <a:latin typeface="PT Sans"/>
              </a:rPr>
              <a:t>Das Problem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2" name="CustomShape 2"/>
          <p:cNvSpPr/>
          <p:nvPr/>
        </p:nvSpPr>
        <p:spPr>
          <a:xfrm>
            <a:off x="539640" y="1260360"/>
            <a:ext cx="8100360" cy="4858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45000" bIns="45000"/>
          <a:p>
            <a:pPr>
              <a:lnSpc>
                <a:spcPct val="100000"/>
              </a:lnSpc>
              <a:spcBef>
                <a:spcPts val="1321"/>
              </a:spcBef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  <a:spcBef>
                <a:spcPts val="1321"/>
              </a:spcBef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3" name="CustomShape 3"/>
          <p:cNvSpPr/>
          <p:nvPr/>
        </p:nvSpPr>
        <p:spPr>
          <a:xfrm>
            <a:off x="6553080" y="6456240"/>
            <a:ext cx="2133000" cy="24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84" name="" descr=""/>
          <p:cNvPicPr/>
          <p:nvPr/>
        </p:nvPicPr>
        <p:blipFill>
          <a:blip r:embed="rId1"/>
          <a:stretch/>
        </p:blipFill>
        <p:spPr>
          <a:xfrm>
            <a:off x="6217920" y="2852640"/>
            <a:ext cx="1904400" cy="1993320"/>
          </a:xfrm>
          <a:prstGeom prst="rect">
            <a:avLst/>
          </a:prstGeom>
          <a:ln>
            <a:noFill/>
          </a:ln>
        </p:spPr>
      </p:pic>
      <p:pic>
        <p:nvPicPr>
          <p:cNvPr id="185" name="" descr=""/>
          <p:cNvPicPr/>
          <p:nvPr/>
        </p:nvPicPr>
        <p:blipFill>
          <a:blip r:embed="rId2"/>
          <a:stretch/>
        </p:blipFill>
        <p:spPr>
          <a:xfrm>
            <a:off x="731520" y="2103120"/>
            <a:ext cx="1904400" cy="1993320"/>
          </a:xfrm>
          <a:prstGeom prst="rect">
            <a:avLst/>
          </a:prstGeom>
          <a:ln>
            <a:noFill/>
          </a:ln>
        </p:spPr>
      </p:pic>
      <p:pic>
        <p:nvPicPr>
          <p:cNvPr id="186" name="" descr=""/>
          <p:cNvPicPr/>
          <p:nvPr/>
        </p:nvPicPr>
        <p:blipFill>
          <a:blip r:embed="rId3"/>
          <a:stretch/>
        </p:blipFill>
        <p:spPr>
          <a:xfrm>
            <a:off x="4029120" y="1660320"/>
            <a:ext cx="1904400" cy="1993320"/>
          </a:xfrm>
          <a:prstGeom prst="rect">
            <a:avLst/>
          </a:prstGeom>
          <a:ln>
            <a:noFill/>
          </a:ln>
        </p:spPr>
      </p:pic>
      <p:pic>
        <p:nvPicPr>
          <p:cNvPr id="187" name="" descr=""/>
          <p:cNvPicPr/>
          <p:nvPr/>
        </p:nvPicPr>
        <p:blipFill>
          <a:blip r:embed="rId4"/>
          <a:stretch/>
        </p:blipFill>
        <p:spPr>
          <a:xfrm>
            <a:off x="2944080" y="4039560"/>
            <a:ext cx="1904400" cy="1993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" dur="indefinite" restart="never" nodeType="tmRoot">
          <p:childTnLst>
            <p:seq>
              <p:cTn id="8" nodeType="mainSeq">
                <p:childTnLst>
                  <p:par>
                    <p:cTn id="9" fill="freeze">
                      <p:stCondLst>
                        <p:cond delay="indefinite"/>
                      </p:stCondLst>
                      <p:childTnLst>
                        <p:par>
                          <p:cTn id="10" fill="freeze">
                            <p:stCondLst>
                              <p:cond delay="0"/>
                            </p:stCondLst>
                            <p:childTnLst>
                              <p:par>
                                <p:cTn id="11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3" dur="10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4" dur="10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5" dur="10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freeze">
                      <p:stCondLst>
                        <p:cond delay="indefinite"/>
                      </p:stCondLst>
                      <p:childTnLst>
                        <p:par>
                          <p:cTn id="17" fill="freeze">
                            <p:stCondLst>
                              <p:cond delay="0"/>
                            </p:stCondLst>
                            <p:childTnLst>
                              <p:par>
                                <p:cTn id="18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0" dur="10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1" dur="10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2" dur="10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freeze">
                      <p:stCondLst>
                        <p:cond delay="indefinite"/>
                      </p:stCondLst>
                      <p:childTnLst>
                        <p:par>
                          <p:cTn id="24" fill="freeze">
                            <p:stCondLst>
                              <p:cond delay="0"/>
                            </p:stCondLst>
                            <p:childTnLst>
                              <p:par>
                                <p:cTn id="25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7" dur="10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8" dur="10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9" dur="10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freeze">
                      <p:stCondLst>
                        <p:cond delay="indefinite"/>
                      </p:stCondLst>
                      <p:childTnLst>
                        <p:par>
                          <p:cTn id="31" fill="freeze">
                            <p:stCondLst>
                              <p:cond delay="0"/>
                            </p:stCondLst>
                            <p:childTnLst>
                              <p:par>
                                <p:cTn id="32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4" dur="10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35" dur="10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6" dur="10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CustomShape 1"/>
          <p:cNvSpPr/>
          <p:nvPr/>
        </p:nvSpPr>
        <p:spPr>
          <a:xfrm>
            <a:off x="539640" y="360360"/>
            <a:ext cx="6052320" cy="599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45000" bIns="45000" anchor="ctr"/>
          <a:p>
            <a:pPr>
              <a:lnSpc>
                <a:spcPct val="95000"/>
              </a:lnSpc>
            </a:pPr>
            <a:r>
              <a:rPr b="0" lang="en-US" sz="3200" spc="-1" strike="noStrike">
                <a:solidFill>
                  <a:srgbClr val="99cb1f"/>
                </a:solidFill>
                <a:uFill>
                  <a:solidFill>
                    <a:srgbClr val="ffffff"/>
                  </a:solidFill>
                </a:uFill>
                <a:latin typeface="PT Sans"/>
              </a:rPr>
              <a:t>Die Lösung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9" name="CustomShape 2"/>
          <p:cNvSpPr/>
          <p:nvPr/>
        </p:nvSpPr>
        <p:spPr>
          <a:xfrm>
            <a:off x="539640" y="1260360"/>
            <a:ext cx="8100360" cy="4858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45000" bIns="45000"/>
          <a:p>
            <a:pPr>
              <a:lnSpc>
                <a:spcPct val="100000"/>
              </a:lnSpc>
              <a:spcBef>
                <a:spcPts val="1321"/>
              </a:spcBef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  <a:spcBef>
                <a:spcPts val="1321"/>
              </a:spcBef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0" name="CustomShape 3"/>
          <p:cNvSpPr/>
          <p:nvPr/>
        </p:nvSpPr>
        <p:spPr>
          <a:xfrm>
            <a:off x="6553080" y="6456240"/>
            <a:ext cx="2133000" cy="24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91" name="" descr=""/>
          <p:cNvPicPr/>
          <p:nvPr/>
        </p:nvPicPr>
        <p:blipFill>
          <a:blip r:embed="rId1"/>
          <a:stretch/>
        </p:blipFill>
        <p:spPr>
          <a:xfrm>
            <a:off x="6600960" y="4114800"/>
            <a:ext cx="2176920" cy="2176920"/>
          </a:xfrm>
          <a:prstGeom prst="rect">
            <a:avLst/>
          </a:prstGeom>
          <a:ln>
            <a:noFill/>
          </a:ln>
        </p:spPr>
      </p:pic>
      <p:pic>
        <p:nvPicPr>
          <p:cNvPr id="192" name="" descr=""/>
          <p:cNvPicPr/>
          <p:nvPr/>
        </p:nvPicPr>
        <p:blipFill>
          <a:blip r:embed="rId2"/>
          <a:stretch/>
        </p:blipFill>
        <p:spPr>
          <a:xfrm>
            <a:off x="602280" y="1554480"/>
            <a:ext cx="5798160" cy="3504600"/>
          </a:xfrm>
          <a:prstGeom prst="rect">
            <a:avLst/>
          </a:prstGeom>
          <a:ln>
            <a:noFill/>
          </a:ln>
        </p:spPr>
      </p:pic>
      <p:pic>
        <p:nvPicPr>
          <p:cNvPr id="193" name="" descr=""/>
          <p:cNvPicPr/>
          <p:nvPr/>
        </p:nvPicPr>
        <p:blipFill>
          <a:blip r:embed="rId3"/>
          <a:stretch/>
        </p:blipFill>
        <p:spPr>
          <a:xfrm>
            <a:off x="7498080" y="3566160"/>
            <a:ext cx="639720" cy="6397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7" dur="indefinite" restart="never" nodeType="tmRoot">
          <p:childTnLst>
            <p:seq>
              <p:cTn id="3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CustomShape 1"/>
          <p:cNvSpPr/>
          <p:nvPr/>
        </p:nvSpPr>
        <p:spPr>
          <a:xfrm>
            <a:off x="539640" y="360360"/>
            <a:ext cx="6052320" cy="599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45000" bIns="45000" anchor="ctr"/>
          <a:p>
            <a:r>
              <a:rPr b="0" lang="en-US" sz="3200" spc="-1" strike="noStrike">
                <a:solidFill>
                  <a:srgbClr val="99cb1f"/>
                </a:solidFill>
                <a:uFill>
                  <a:solidFill>
                    <a:srgbClr val="ffffff"/>
                  </a:solidFill>
                </a:uFill>
                <a:latin typeface="PT Sans"/>
              </a:rPr>
              <a:t>Statemachine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5" name="CustomShape 2"/>
          <p:cNvSpPr/>
          <p:nvPr/>
        </p:nvSpPr>
        <p:spPr>
          <a:xfrm>
            <a:off x="6553080" y="6456240"/>
            <a:ext cx="2133000" cy="24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6" name="CustomShape 3"/>
          <p:cNvSpPr/>
          <p:nvPr/>
        </p:nvSpPr>
        <p:spPr>
          <a:xfrm>
            <a:off x="539640" y="1260360"/>
            <a:ext cx="8100360" cy="4858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  <a:spcBef>
                <a:spcPts val="1321"/>
              </a:spcBef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  <a:spcBef>
                <a:spcPts val="1321"/>
              </a:spcBef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7" name="CustomShape 4"/>
          <p:cNvSpPr/>
          <p:nvPr/>
        </p:nvSpPr>
        <p:spPr>
          <a:xfrm>
            <a:off x="537480" y="914400"/>
            <a:ext cx="7417440" cy="5205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45000" bIns="45000"/>
          <a:p>
            <a:pPr>
              <a:lnSpc>
                <a:spcPct val="100000"/>
              </a:lnSpc>
              <a:spcBef>
                <a:spcPts val="839"/>
              </a:spcBef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120">
              <a:lnSpc>
                <a:spcPct val="100000"/>
              </a:lnSpc>
              <a:spcBef>
                <a:spcPts val="839"/>
              </a:spcBef>
              <a:buClr>
                <a:srgbClr val="d2e59e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PT Sans"/>
              </a:rPr>
              <a:t>Verbinden der Hardware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120">
              <a:lnSpc>
                <a:spcPct val="100000"/>
              </a:lnSpc>
              <a:spcBef>
                <a:spcPts val="839"/>
              </a:spcBef>
              <a:buClr>
                <a:srgbClr val="d2e59e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PT Sans"/>
              </a:rPr>
              <a:t>Sensoren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5120">
              <a:lnSpc>
                <a:spcPct val="100000"/>
              </a:lnSpc>
              <a:spcBef>
                <a:spcPts val="360"/>
              </a:spcBef>
              <a:buClr>
                <a:srgbClr val="d2e59e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PT Sans"/>
              </a:rPr>
              <a:t>Ultraschall-, IR-Sensoren getestet und bereit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5120">
              <a:lnSpc>
                <a:spcPct val="100000"/>
              </a:lnSpc>
              <a:spcBef>
                <a:spcPts val="360"/>
              </a:spcBef>
              <a:buClr>
                <a:srgbClr val="d2e59e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PT Sans"/>
              </a:rPr>
              <a:t>Bluetooth Beacon bereit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5120">
              <a:lnSpc>
                <a:spcPct val="100000"/>
              </a:lnSpc>
              <a:spcBef>
                <a:spcPts val="360"/>
              </a:spcBef>
              <a:buClr>
                <a:srgbClr val="d2e59e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PT Sans"/>
              </a:rPr>
              <a:t>Bluetooth Dongles bereit (!)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5120">
              <a:lnSpc>
                <a:spcPct val="100000"/>
              </a:lnSpc>
              <a:spcBef>
                <a:spcPts val="360"/>
              </a:spcBef>
              <a:buClr>
                <a:srgbClr val="d2e59e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PT Sans"/>
              </a:rPr>
              <a:t> 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120">
              <a:lnSpc>
                <a:spcPct val="100000"/>
              </a:lnSpc>
              <a:spcBef>
                <a:spcPts val="839"/>
              </a:spcBef>
              <a:buClr>
                <a:srgbClr val="d2e59e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PT Sans"/>
              </a:rPr>
              <a:t>BrickPi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  <a:spcBef>
                <a:spcPts val="839"/>
              </a:spcBef>
            </a:pP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  <a:spcBef>
                <a:spcPts val="839"/>
              </a:spcBef>
            </a:pPr>
            <a:r>
              <a:rPr b="0" lang="en-US" sz="20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PT Sans"/>
              </a:rPr>
              <a:t>Bluetooth: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120">
              <a:lnSpc>
                <a:spcPct val="100000"/>
              </a:lnSpc>
              <a:spcBef>
                <a:spcPts val="839"/>
              </a:spcBef>
              <a:buClr>
                <a:srgbClr val="d2e59e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PT Sans"/>
              </a:rPr>
              <a:t>programmierbares BLE-Beacon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120">
              <a:lnSpc>
                <a:spcPct val="100000"/>
              </a:lnSpc>
              <a:spcBef>
                <a:spcPts val="839"/>
              </a:spcBef>
              <a:buClr>
                <a:srgbClr val="d2e59e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PT Sans"/>
              </a:rPr>
              <a:t>Smartphone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  <a:spcBef>
                <a:spcPts val="839"/>
              </a:spcBef>
            </a:pP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  <a:spcBef>
                <a:spcPts val="839"/>
              </a:spcBef>
            </a:pP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9" dur="indefinite" restart="never" nodeType="tmRoot">
          <p:childTnLst>
            <p:seq>
              <p:cTn id="4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CustomShape 1"/>
          <p:cNvSpPr/>
          <p:nvPr/>
        </p:nvSpPr>
        <p:spPr>
          <a:xfrm>
            <a:off x="539640" y="360360"/>
            <a:ext cx="6052320" cy="599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45000" bIns="45000" anchor="ctr"/>
          <a:p>
            <a:r>
              <a:rPr b="0" lang="en-US" sz="3200" spc="-1" strike="noStrike">
                <a:solidFill>
                  <a:srgbClr val="99cb1f"/>
                </a:solidFill>
                <a:uFill>
                  <a:solidFill>
                    <a:srgbClr val="ffffff"/>
                  </a:solidFill>
                </a:uFill>
                <a:latin typeface="PT Sans"/>
              </a:rPr>
              <a:t>Demo und Meilensteine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9" name="CustomShape 2"/>
          <p:cNvSpPr/>
          <p:nvPr/>
        </p:nvSpPr>
        <p:spPr>
          <a:xfrm>
            <a:off x="6553080" y="6456240"/>
            <a:ext cx="2133000" cy="24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0" name="CustomShape 3"/>
          <p:cNvSpPr/>
          <p:nvPr/>
        </p:nvSpPr>
        <p:spPr>
          <a:xfrm>
            <a:off x="539640" y="1260360"/>
            <a:ext cx="8100360" cy="4858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  <a:spcBef>
                <a:spcPts val="1321"/>
              </a:spcBef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  <a:spcBef>
                <a:spcPts val="1321"/>
              </a:spcBef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1" name="CustomShape 4"/>
          <p:cNvSpPr/>
          <p:nvPr/>
        </p:nvSpPr>
        <p:spPr>
          <a:xfrm>
            <a:off x="537480" y="914400"/>
            <a:ext cx="7417440" cy="5205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45000" bIns="45000"/>
          <a:p>
            <a:pPr>
              <a:lnSpc>
                <a:spcPct val="100000"/>
              </a:lnSpc>
              <a:spcBef>
                <a:spcPts val="839"/>
              </a:spcBef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120">
              <a:lnSpc>
                <a:spcPct val="100000"/>
              </a:lnSpc>
              <a:spcBef>
                <a:spcPts val="839"/>
              </a:spcBef>
              <a:buClr>
                <a:srgbClr val="d2e59e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PT Sans"/>
              </a:rPr>
              <a:t>Verbinden der Hardware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120">
              <a:lnSpc>
                <a:spcPct val="100000"/>
              </a:lnSpc>
              <a:spcBef>
                <a:spcPts val="839"/>
              </a:spcBef>
              <a:buClr>
                <a:srgbClr val="d2e59e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PT Sans"/>
              </a:rPr>
              <a:t>Sensoren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5120">
              <a:lnSpc>
                <a:spcPct val="100000"/>
              </a:lnSpc>
              <a:spcBef>
                <a:spcPts val="360"/>
              </a:spcBef>
              <a:buClr>
                <a:srgbClr val="d2e59e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PT Sans"/>
              </a:rPr>
              <a:t>Ultraschall-, IR-Sensoren getestet und bereit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5120">
              <a:lnSpc>
                <a:spcPct val="100000"/>
              </a:lnSpc>
              <a:spcBef>
                <a:spcPts val="360"/>
              </a:spcBef>
              <a:buClr>
                <a:srgbClr val="d2e59e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PT Sans"/>
              </a:rPr>
              <a:t>Bluetooth Beacon bereit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5120">
              <a:lnSpc>
                <a:spcPct val="100000"/>
              </a:lnSpc>
              <a:spcBef>
                <a:spcPts val="360"/>
              </a:spcBef>
              <a:buClr>
                <a:srgbClr val="d2e59e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PT Sans"/>
              </a:rPr>
              <a:t>Bluetooth Dongles bereit (!)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5120">
              <a:lnSpc>
                <a:spcPct val="100000"/>
              </a:lnSpc>
              <a:spcBef>
                <a:spcPts val="360"/>
              </a:spcBef>
              <a:buClr>
                <a:srgbClr val="d2e59e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PT Sans"/>
              </a:rPr>
              <a:t> 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120">
              <a:lnSpc>
                <a:spcPct val="100000"/>
              </a:lnSpc>
              <a:spcBef>
                <a:spcPts val="839"/>
              </a:spcBef>
              <a:buClr>
                <a:srgbClr val="d2e59e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PT Sans"/>
              </a:rPr>
              <a:t>BrickPi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  <a:spcBef>
                <a:spcPts val="839"/>
              </a:spcBef>
            </a:pP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  <a:spcBef>
                <a:spcPts val="839"/>
              </a:spcBef>
            </a:pPr>
            <a:r>
              <a:rPr b="0" lang="en-US" sz="20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PT Sans"/>
              </a:rPr>
              <a:t>Bluetooth: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120">
              <a:lnSpc>
                <a:spcPct val="100000"/>
              </a:lnSpc>
              <a:spcBef>
                <a:spcPts val="839"/>
              </a:spcBef>
              <a:buClr>
                <a:srgbClr val="d2e59e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PT Sans"/>
              </a:rPr>
              <a:t>programmierbares BLE-Beacon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120">
              <a:lnSpc>
                <a:spcPct val="100000"/>
              </a:lnSpc>
              <a:spcBef>
                <a:spcPts val="839"/>
              </a:spcBef>
              <a:buClr>
                <a:srgbClr val="d2e59e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PT Sans"/>
              </a:rPr>
              <a:t>Smartphone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  <a:spcBef>
                <a:spcPts val="839"/>
              </a:spcBef>
            </a:pP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  <a:spcBef>
                <a:spcPts val="839"/>
              </a:spcBef>
            </a:pP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41" dur="indefinite" restart="never" nodeType="tmRoot">
          <p:childTnLst>
            <p:seq>
              <p:cTn id="4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itestra</Template>
  <TotalTime>70</TotalTime>
  <Application>LibreOffice/5.3.4.2$Windows_x86 LibreOffice_project/f82d347ccc0be322489bf7da61d7e4ad13fe2ff3</Application>
  <Words>100</Words>
  <Paragraphs>34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2017-07-05T08:56:42Z</dcterms:created>
  <dc:creator>rehn</dc:creator>
  <dc:description/>
  <dc:language>en-US</dc:language>
  <cp:lastModifiedBy/>
  <dcterms:modified xsi:type="dcterms:W3CDTF">2017-08-25T12:25:54Z</dcterms:modified>
  <cp:revision>15</cp:revision>
  <dc:subject/>
  <dc:title>PowerPoint-Präsentation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Bildschirmpräsentation (4:3)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4</vt:i4>
  </property>
</Properties>
</file>